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3"/>
    <p:sldId id="1017" r:id="rId4"/>
    <p:sldId id="1018" r:id="rId5"/>
    <p:sldId id="1035" r:id="rId6"/>
    <p:sldId id="1036" r:id="rId7"/>
    <p:sldId id="1019" r:id="rId8"/>
    <p:sldId id="1020" r:id="rId9"/>
    <p:sldId id="1037" r:id="rId10"/>
    <p:sldId id="1022" r:id="rId11"/>
    <p:sldId id="1024" r:id="rId12"/>
    <p:sldId id="1038" r:id="rId13"/>
    <p:sldId id="1039" r:id="rId14"/>
    <p:sldId id="1040" r:id="rId15"/>
    <p:sldId id="1041" r:id="rId16"/>
    <p:sldId id="1044" r:id="rId17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文本框 3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选择性必修第一册 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17.png"/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第四章   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光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. </a:t>
            </a:r>
            <a:r>
              <a:rPr lang="zh-CN" altLang="en-US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实验</a:t>
            </a:r>
            <a:r>
              <a:rPr lang="zh-CN" altLang="en-US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：用双缝干涉测量光的波长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用双缝干涉测量光的波长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实验中，将双缝干涉实验仪按要求安装在光具座上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如图甲所示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，并选用缝间距为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的双缝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毛玻璃屏与双缝间的距离为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接通电源使光源正常工作，发出白光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4" name="24典例.eps" descr="id:214749392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1043305" cy="3359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830" y="2636912"/>
            <a:ext cx="6515100" cy="3009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组装器材时，若将单缝和双缝均沿竖直方向分别固定在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处，则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看不到干涉现象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可观察到水平方向的干涉条纹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可观察到竖直方向的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干涉条纹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07174" y="1525815"/>
            <a:ext cx="4894891" cy="2261383"/>
          </a:xfrm>
          <a:prstGeom prst="rect">
            <a:avLst/>
          </a:prstGeom>
        </p:spPr>
      </p:pic>
      <p:pic>
        <p:nvPicPr>
          <p:cNvPr id="4" name="24答案.eps" descr="id:21474939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192324"/>
            <a:ext cx="840740" cy="29972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414686" y="3111351"/>
            <a:ext cx="716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C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2013" y="3787198"/>
            <a:ext cx="110817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缝和双缝均沿竖直方向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因此得到的干涉条纹为竖直方向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939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960503"/>
            <a:ext cx="840740" cy="299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973122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下列关于本实验的操作与叙述正确的是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若取下红色滤光片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其他实验条件不变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可观察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相间的白条纹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若取下红色滤光片换上蓝色滤光片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其他条件不变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观察到干涉条纹间距减小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换用间距稍大的双缝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干涉条纹间距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39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3642956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14686" y="356198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</a:t>
            </a:r>
            <a:endParaRPr lang="zh-CN" altLang="en-US"/>
          </a:p>
        </p:txBody>
      </p:sp>
      <p:pic>
        <p:nvPicPr>
          <p:cNvPr id="5" name="24解析.eps" descr="id:21474939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4095656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/>
              <p:cNvSpPr/>
              <p:nvPr/>
            </p:nvSpPr>
            <p:spPr>
              <a:xfrm>
                <a:off x="297990" y="3896884"/>
                <a:ext cx="11485848" cy="28175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sz="2400" dirty="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sz="2400" dirty="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若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取下红色滤光片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在毛玻璃屏上观察到的是白光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复色光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的干涉条纹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因此观察到的是彩色条纹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sz="24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Δ</a:t>
                </a:r>
                <a:r>
                  <a:rPr lang="en-US" altLang="zh-CN" sz="2400" i="1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x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𝒅</m:t>
                        </m:r>
                      </m:den>
                    </m:f>
                  </m:oMath>
                </a14:m>
                <a:r>
                  <a:rPr lang="en-US" altLang="zh-CN" sz="2400" i="1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λ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若取下红色滤光片换上蓝色滤光片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则光的波长变小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干涉条纹间距变小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B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sz="24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Δ</a:t>
                </a:r>
                <a:r>
                  <a:rPr lang="en-US" altLang="zh-CN" sz="2400" i="1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x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𝒅</m:t>
                        </m:r>
                      </m:den>
                    </m:f>
                  </m:oMath>
                </a14:m>
                <a:r>
                  <a:rPr lang="en-US" altLang="zh-CN" sz="2400" i="1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λ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换用间距稍大的双缝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则干涉条纹间距变小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B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990" y="3896884"/>
                <a:ext cx="11485848" cy="2817566"/>
              </a:xfrm>
              <a:prstGeom prst="rect">
                <a:avLst/>
              </a:prstGeom>
              <a:blipFill rotWithShape="1">
                <a:blip r:embed="rId3"/>
                <a:stretch>
                  <a:fillRect l="-2" t="-19" r="1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88285" y="1431360"/>
            <a:ext cx="4016045" cy="18553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just"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若实验中在像屏上得到的干涉图样如图乙所示，毛玻璃屏上的分划板刻线在图乙中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位置时，游标卡尺的读数分别为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，则入射的单色光波长的计算表达式为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分划板刻线在某条亮条纹位置时游标卡尺如图丙所示，则其读数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__________cm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67014" y="2420888"/>
            <a:ext cx="3888432" cy="2001610"/>
          </a:xfrm>
          <a:prstGeom prst="rect">
            <a:avLst/>
          </a:prstGeom>
        </p:spPr>
      </p:pic>
      <p:pic>
        <p:nvPicPr>
          <p:cNvPr id="5" name="24答案.eps" descr="id:21474939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3356992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矩形 7"/>
              <p:cNvSpPr/>
              <p:nvPr/>
            </p:nvSpPr>
            <p:spPr>
              <a:xfrm>
                <a:off x="1558702" y="2996952"/>
                <a:ext cx="2356735" cy="10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𝒅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𝟕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𝒍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>
                    <a:solidFill>
                      <a:srgbClr val="000000"/>
                    </a:solidFill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11</a:t>
                </a:r>
                <a:endParaRPr lang="zh-CN" altLang="zh-CN" sz="120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8702" y="2996952"/>
                <a:ext cx="2356735" cy="1038554"/>
              </a:xfrm>
              <a:prstGeom prst="rect">
                <a:avLst/>
              </a:prstGeom>
              <a:blipFill rotWithShape="1">
                <a:blip r:embed="rId3"/>
                <a:stretch>
                  <a:fillRect l="-17" t="-37" r="1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24解析.eps" descr="id:214749395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4569440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矩形 9"/>
              <p:cNvSpPr/>
              <p:nvPr/>
            </p:nvSpPr>
            <p:spPr>
              <a:xfrm>
                <a:off x="360854" y="4249850"/>
                <a:ext cx="11422984" cy="23475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sz="2400" dirty="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sz="2400" dirty="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题意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相邻亮条纹之间的距离为</a:t>
                </a:r>
                <a:r>
                  <a:rPr lang="en-US" altLang="zh-CN" sz="24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Δ</a:t>
                </a:r>
                <a:r>
                  <a:rPr lang="en-US" altLang="zh-CN" sz="2400" i="1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x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根据双缝干涉条纹间距公式</a:t>
                </a:r>
                <a:r>
                  <a:rPr lang="en-US" altLang="zh-CN" sz="24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Δ</a:t>
                </a:r>
                <a:r>
                  <a:rPr lang="en-US" altLang="zh-CN" sz="2400" i="1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x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𝒅</m:t>
                        </m:r>
                      </m:den>
                    </m:f>
                  </m:oMath>
                </a14:m>
                <a:r>
                  <a:rPr lang="en-US" altLang="zh-CN" sz="2400" i="1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λ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单色光波长</a:t>
                </a:r>
                <a:r>
                  <a:rPr lang="en-US" altLang="zh-CN" sz="2400" i="1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λ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𝒅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𝟕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𝒍</m:t>
                        </m:r>
                      </m:den>
                    </m:f>
                  </m:oMath>
                </a14:m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分度值的游标卡尺的精确度为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+mn-lt"/>
                    <a:cs typeface="Times New Roman" panose="02020603050405020304" pitchFamily="18" charset="0"/>
                  </a:rPr>
                  <a:t>.1 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mm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读数为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11 mm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+mn-lt"/>
                    <a:cs typeface="Times New Roman" panose="02020603050405020304" pitchFamily="18" charset="0"/>
                  </a:rPr>
                  <a:t>0.1 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mm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11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 mm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11 cm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249850"/>
                <a:ext cx="11422984" cy="2347502"/>
              </a:xfrm>
              <a:prstGeom prst="rect">
                <a:avLst/>
              </a:prstGeom>
              <a:blipFill rotWithShape="1">
                <a:blip r:embed="rId5"/>
                <a:stretch>
                  <a:fillRect l="-2" t="-18" r="1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如果测量头中的分划板中心刻线与干涉条纹不在同一方向上，如图丁所示，则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情况下测量干涉条纹的间距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时，测量值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真实值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9062" y="2059137"/>
            <a:ext cx="2755165" cy="3077914"/>
          </a:xfrm>
          <a:prstGeom prst="rect">
            <a:avLst/>
          </a:prstGeom>
        </p:spPr>
      </p:pic>
      <p:pic>
        <p:nvPicPr>
          <p:cNvPr id="5" name="24答案.eps" descr="id:21474939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564904"/>
            <a:ext cx="840740" cy="29972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414686" y="246327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endParaRPr lang="zh-CN" altLang="en-US"/>
          </a:p>
        </p:txBody>
      </p:sp>
      <p:pic>
        <p:nvPicPr>
          <p:cNvPr id="8" name="24解析.eps" descr="id:21474939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5301208"/>
            <a:ext cx="840740" cy="29972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393869" y="5229200"/>
            <a:ext cx="83022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从图中可以看出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若条纹倾斜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测得的间距将比实际值大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4704"/>
                <a:ext cx="11485848" cy="2492862"/>
              </a:xfrm>
              <a:solidFill>
                <a:srgbClr val="E3F2E7"/>
              </a:solidFill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明确条纹间距公式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𝒅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中各物理量的意义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通过实验观察和理论总结理解条纹间距与波长成正比关系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是正确测量光的波长的关键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双缝干涉实验中测量相邻亮条纹间距时采用了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微量累积法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来减小测量误差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就像前面测单摆周期一样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4704"/>
                <a:ext cx="11485848" cy="2492862"/>
              </a:xfrm>
              <a:blipFill rotWithShape="1">
                <a:blip r:embed="rId1"/>
                <a:stretch>
                  <a:fillRect l="-2" t="-7" r="1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关键提醒.eps" descr="id:21474939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094641"/>
            <a:ext cx="1612900" cy="318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105660" y="4707890"/>
            <a:ext cx="1016635" cy="59880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endParaRPr lang="zh-CN" altLang="en-US" sz="330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574" y="1639236"/>
            <a:ext cx="1254116" cy="369395"/>
          </a:xfrm>
          <a:prstGeom prst="rect">
            <a:avLst/>
          </a:prstGeom>
        </p:spPr>
      </p:pic>
      <p:pic>
        <p:nvPicPr>
          <p:cNvPr id="6" name="24知识过.eps" descr="id:21474916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88368" y="804441"/>
            <a:ext cx="7723262" cy="53632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84784"/>
                <a:ext cx="11485848" cy="390779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</a:t>
                </a:r>
                <a:r>
                  <a:rPr lang="zh-CN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实验</a:t>
                </a:r>
                <a:r>
                  <a:rPr lang="zh-CN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原理、器材和步骤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实验目的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观察白光及单色光的双缝干涉图样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掌握用公式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𝒅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测定单色光的波长的方法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实验原理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457200"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光的波长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λ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𝒅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den>
                    </m:f>
                  </m:oMath>
                </a14:m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x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dirty="0"/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84784"/>
                <a:ext cx="11485848" cy="3907790"/>
              </a:xfrm>
              <a:blipFill rotWithShape="1">
                <a:blip r:embed="rId3"/>
                <a:stretch>
                  <a:fillRect l="-2" t="-4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实验器材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双缝干涉仪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包括光具座、光源、滤光片、单缝、双缝、遮光筒、光屏及测量头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其中测量头包括分划板、目镜、手轮等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，学生电源，导线，刻度尺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实验步骤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器材的安装与调整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先将光源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线状光源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、遮光筒依次放于光具座上，如图所示，调整光源的高度，使它发出的一束光沿着遮光筒的轴线把光屏照亮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hjqw83n.jpg" descr="id:214749386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782838" y="4725144"/>
            <a:ext cx="5788025" cy="16262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单缝和双缝安装在光具座上，使线状光源、单缝及双缝三者的中心位于遮光筒的轴线上，并注意使双缝与单缝相互平行，在遮光筒有光屏的一端安装测量头，如图所示，调整分划板位置使分划板中心刻线位于光屏中央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hjqw84n.jpg" descr="id:214749387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206774" y="2780928"/>
            <a:ext cx="7085330" cy="1851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观察双缝干涉图样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调节单缝的位置，使单缝和双缝间距离保持在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cm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，使单缝和双缝相互平行，中心大致位于遮光筒的轴线上，这时通过测量头上的目镜观察干涉条纹，若干涉条纹不清晰，可通过遮光筒上的调节长杆轻轻拨动双缝，即可使干涉条纹清晰明亮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在屏上就会看到白光的双缝干涉图样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将红色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或绿色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滤光片套在单缝前面，通过目镜可看到单色光的双缝干涉条纹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在光源及单缝之间加上一凸透镜，调节光源及单缝的位置，使光源灯丝成像于单缝上，可提高双缝干涉条纹的亮度，使条纹更加清晰，如图所示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hjqw85n.jpg" descr="id:214749388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278782" y="2204864"/>
            <a:ext cx="7919720" cy="2270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086066" y="3204350"/>
            <a:ext cx="1872208" cy="60016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endParaRPr lang="zh-CN" altLang="en-US" sz="33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192" y="908720"/>
            <a:ext cx="1308841" cy="3465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92696"/>
                <a:ext cx="11485848" cy="571797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</a:t>
                </a:r>
                <a:r>
                  <a:rPr lang="zh-CN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实验</a:t>
                </a:r>
                <a:r>
                  <a:rPr lang="zh-CN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数据处理与误差分析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数据处理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转动手轮，使分划板中心刻线对齐某条亮条纹的中央，记下手轮上的读数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；转动手轮，使分划板中心刻线移动至另一条亮条纹的中央，记下此时手轮上的读数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；并记下两次测量的条纹数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，则相邻两亮条纹间距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｜</m:t>
                        </m:r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｜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用刻度尺测量双缝到光屏的距离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双缝间距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是已知的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将测得的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代入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𝒅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，求出光的波长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多次重复上述步骤，求出波长的平均值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换用不同的滤光片，重复上述实验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dirty="0"/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92696"/>
                <a:ext cx="11485848" cy="5717976"/>
              </a:xfrm>
              <a:blipFill rotWithShape="1">
                <a:blip r:embed="rId2"/>
                <a:stretch>
                  <a:fillRect l="-2" t="-10" r="1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误差分析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测双缝到屏的距离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带来的误差，可通过选用毫米刻度尺，进行多次测量求平均值的办法来减小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测条纹间距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带来的误差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干涉条纹没有调到最清晰的程度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分划板刻线与干涉条纹不平行，中心刻线没有恰好位于条纹中心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测量多条亮条纹间距离时读数不准确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141846" y="4356478"/>
            <a:ext cx="1080120" cy="60016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endParaRPr lang="zh-CN" altLang="en-US" sz="3300"/>
          </a:p>
        </p:txBody>
      </p:sp>
      <p:pic>
        <p:nvPicPr>
          <p:cNvPr id="4" name="24要点破.eps" descr="id:214749165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134766" y="739720"/>
            <a:ext cx="7628890" cy="65913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28420"/>
                <a:ext cx="11485848" cy="415517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实验</a:t>
                </a:r>
                <a:r>
                  <a:rPr lang="zh-CN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操作、数据处理与误差分析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586105"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实验中干涉条纹间距的测量使用的仪器称为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测量头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测量头由分划板、目镜、手轮等构成，如图所示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测量时先转动测量头，让分划板中心刻线与干涉条纹平行；然后转动手轮，使分划板向左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或向右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移动，直至分划板的中心刻线与条纹的中心对齐，记下此时读数；再转动手轮，用同样的方法测出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个亮纹间的距离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，则可求出相邻两亮纹间的距离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endParaRPr lang="zh-CN" altLang="en-US" dirty="0"/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28420"/>
                <a:ext cx="11485848" cy="4155176"/>
              </a:xfrm>
              <a:blipFill rotWithShape="1">
                <a:blip r:embed="rId2"/>
                <a:stretch>
                  <a:fillRect l="-2" t="-7" r="1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2993" y="4796829"/>
            <a:ext cx="3919152" cy="17285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158" y="1536292"/>
            <a:ext cx="999513" cy="3903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2309</Words>
  <Application>WPS 演示</Application>
  <PresentationFormat>自定义</PresentationFormat>
  <Paragraphs>82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Cambria Math</vt:lpstr>
      <vt:lpstr>仿宋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397</cp:revision>
  <dcterms:created xsi:type="dcterms:W3CDTF">2020-11-06T05:24:00Z</dcterms:created>
  <dcterms:modified xsi:type="dcterms:W3CDTF">2025-06-24T02:00:21Z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183C148E230142C7A4E4CDA1537B00A1_12</vt:lpwstr>
  </property>
</Properties>
</file>